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9" r:id="rId4"/>
    <p:sldId id="273" r:id="rId5"/>
    <p:sldId id="275" r:id="rId6"/>
    <p:sldId id="276" r:id="rId7"/>
    <p:sldId id="260" r:id="rId8"/>
    <p:sldId id="277" r:id="rId9"/>
    <p:sldId id="278" r:id="rId10"/>
    <p:sldId id="279" r:id="rId11"/>
    <p:sldId id="263" r:id="rId12"/>
    <p:sldId id="264" r:id="rId13"/>
    <p:sldId id="266" r:id="rId14"/>
    <p:sldId id="280" r:id="rId15"/>
    <p:sldId id="281" r:id="rId16"/>
    <p:sldId id="282" r:id="rId17"/>
    <p:sldId id="283" r:id="rId18"/>
    <p:sldId id="284" r:id="rId19"/>
    <p:sldId id="285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/>
    <p:restoredTop sz="94671"/>
  </p:normalViewPr>
  <p:slideViewPr>
    <p:cSldViewPr snapToGrid="0" snapToObjects="1">
      <p:cViewPr varScale="1">
        <p:scale>
          <a:sx n="82" d="100"/>
          <a:sy n="82" d="100"/>
        </p:scale>
        <p:origin x="5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02CBC7-1066-664C-AE4B-4DEBF824512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D2379F-0178-8E46-AAB4-3D4077349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766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last</a:t>
            </a:r>
            <a:r>
              <a:rPr lang="zh-CN" altLang="en-US" dirty="0"/>
              <a:t> </a:t>
            </a:r>
            <a:r>
              <a:rPr lang="en-US" altLang="zh-CN" dirty="0"/>
              <a:t>week’s</a:t>
            </a:r>
            <a:r>
              <a:rPr lang="zh-CN" altLang="en-US" dirty="0"/>
              <a:t> </a:t>
            </a:r>
            <a:r>
              <a:rPr lang="en-US" altLang="zh-CN" dirty="0"/>
              <a:t>tutorial,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briefly</a:t>
            </a:r>
            <a:r>
              <a:rPr lang="zh-CN" altLang="en-US" dirty="0"/>
              <a:t> </a:t>
            </a:r>
            <a:r>
              <a:rPr lang="en-US" altLang="zh-CN" dirty="0"/>
              <a:t>shown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idea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embedding,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simply</a:t>
            </a:r>
            <a:r>
              <a:rPr lang="zh-CN" altLang="en-US" dirty="0"/>
              <a:t> </a:t>
            </a:r>
            <a:r>
              <a:rPr lang="en-US" altLang="zh-CN" dirty="0"/>
              <a:t>converts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embedding</a:t>
            </a:r>
            <a:r>
              <a:rPr lang="zh-CN" altLang="en-US" dirty="0"/>
              <a:t> </a:t>
            </a:r>
            <a:r>
              <a:rPr lang="en-US" altLang="zh-CN" dirty="0"/>
              <a:t>space.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2379F-0178-8E46-AAB4-3D4077349A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24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introduced</a:t>
            </a:r>
            <a:r>
              <a:rPr lang="zh-CN" altLang="en-US" dirty="0"/>
              <a:t> </a:t>
            </a:r>
            <a:r>
              <a:rPr lang="en-US" altLang="zh-CN" dirty="0"/>
              <a:t>last</a:t>
            </a:r>
            <a:r>
              <a:rPr lang="zh-CN" altLang="en-US" dirty="0"/>
              <a:t> </a:t>
            </a:r>
            <a:r>
              <a:rPr lang="en-US" altLang="zh-CN" dirty="0"/>
              <a:t>week,</a:t>
            </a:r>
            <a:r>
              <a:rPr lang="zh-CN" altLang="en-US" dirty="0"/>
              <a:t> </a:t>
            </a:r>
            <a:r>
              <a:rPr lang="en-US" altLang="zh-CN" dirty="0"/>
              <a:t>there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embedding,</a:t>
            </a:r>
            <a:r>
              <a:rPr lang="zh-CN" altLang="en-US" dirty="0"/>
              <a:t> </a:t>
            </a:r>
            <a:r>
              <a:rPr lang="en-US" altLang="zh-CN" dirty="0"/>
              <a:t>like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random</a:t>
            </a:r>
            <a:r>
              <a:rPr lang="zh-CN" altLang="en-US" dirty="0"/>
              <a:t> </a:t>
            </a:r>
            <a:r>
              <a:rPr lang="en-US" altLang="zh-CN" dirty="0"/>
              <a:t>walk-based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DeepWalk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node2vec),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CNN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methods,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others.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today’s</a:t>
            </a:r>
            <a:r>
              <a:rPr lang="zh-CN" altLang="en-US" dirty="0"/>
              <a:t> </a:t>
            </a:r>
            <a:r>
              <a:rPr lang="en-US" altLang="zh-CN" dirty="0"/>
              <a:t>tutorial,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introduce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CNN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method-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network.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2379F-0178-8E46-AAB4-3D4077349A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260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Before</a:t>
            </a:r>
            <a:r>
              <a:rPr lang="zh-CN" altLang="en-US" dirty="0"/>
              <a:t> </a:t>
            </a:r>
            <a:r>
              <a:rPr lang="en-US" altLang="zh-CN" dirty="0"/>
              <a:t>introducing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network,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firstly</a:t>
            </a:r>
            <a:r>
              <a:rPr lang="zh-CN" altLang="en-US" dirty="0"/>
              <a:t> </a:t>
            </a:r>
            <a:r>
              <a:rPr lang="en-US" altLang="zh-CN" dirty="0"/>
              <a:t>review</a:t>
            </a:r>
            <a:r>
              <a:rPr lang="zh-CN" altLang="en-US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CNN</a:t>
            </a:r>
            <a:r>
              <a:rPr lang="zh-CN" altLang="en-US" dirty="0"/>
              <a:t> </a:t>
            </a:r>
            <a:r>
              <a:rPr lang="en-US" altLang="zh-CN" dirty="0"/>
              <a:t>(convolutional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network).</a:t>
            </a:r>
            <a:r>
              <a:rPr lang="zh-CN" altLang="en-US" dirty="0"/>
              <a:t> </a:t>
            </a:r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simple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small</a:t>
            </a:r>
            <a:r>
              <a:rPr lang="zh-CN" altLang="en-US" dirty="0"/>
              <a:t> </a:t>
            </a:r>
            <a:r>
              <a:rPr lang="en-US" altLang="zh-CN" dirty="0"/>
              <a:t>window,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over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generate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representation.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input.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2379F-0178-8E46-AAB4-3D4077349A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4072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CNN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been</a:t>
            </a:r>
            <a:r>
              <a:rPr lang="zh-CN" altLang="en-US" dirty="0"/>
              <a:t> </a:t>
            </a:r>
            <a:r>
              <a:rPr lang="en-US" altLang="zh-CN" dirty="0"/>
              <a:t>shown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helpful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many</a:t>
            </a:r>
            <a:r>
              <a:rPr lang="zh-CN" altLang="en-US" dirty="0"/>
              <a:t> </a:t>
            </a:r>
            <a:r>
              <a:rPr lang="en-US" altLang="zh-CN" dirty="0"/>
              <a:t>computer</a:t>
            </a:r>
            <a:r>
              <a:rPr lang="zh-CN" altLang="en-US" dirty="0"/>
              <a:t> </a:t>
            </a:r>
            <a:r>
              <a:rPr lang="en-US" altLang="zh-CN" dirty="0"/>
              <a:t>vision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natural</a:t>
            </a:r>
            <a:r>
              <a:rPr lang="zh-CN" altLang="en-US" dirty="0"/>
              <a:t> </a:t>
            </a:r>
            <a:r>
              <a:rPr lang="en-US" altLang="zh-CN" dirty="0"/>
              <a:t>language</a:t>
            </a:r>
            <a:r>
              <a:rPr lang="zh-CN" altLang="en-US" dirty="0"/>
              <a:t> </a:t>
            </a:r>
            <a:r>
              <a:rPr lang="en-US" altLang="zh-CN" dirty="0"/>
              <a:t>processing</a:t>
            </a:r>
            <a:r>
              <a:rPr lang="zh-CN" altLang="en-US" dirty="0"/>
              <a:t> </a:t>
            </a:r>
            <a:r>
              <a:rPr lang="en-US" altLang="zh-CN" dirty="0"/>
              <a:t>tasks.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believe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tried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LeNet-5</a:t>
            </a:r>
            <a:r>
              <a:rPr lang="zh-CN" altLang="en-US" dirty="0"/>
              <a:t> </a:t>
            </a:r>
            <a:r>
              <a:rPr lang="en-US" altLang="zh-CN" dirty="0"/>
              <a:t>introduced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tutorial</a:t>
            </a:r>
            <a:r>
              <a:rPr lang="zh-CN" altLang="en-US" dirty="0"/>
              <a:t> </a:t>
            </a:r>
            <a:r>
              <a:rPr lang="en-US" altLang="zh-CN" dirty="0"/>
              <a:t>2.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2379F-0178-8E46-AAB4-3D4077349A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304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idea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applying</a:t>
            </a:r>
            <a:r>
              <a:rPr lang="zh-CN" altLang="en-US" dirty="0"/>
              <a:t> </a:t>
            </a:r>
            <a:r>
              <a:rPr lang="en-US" altLang="zh-CN" dirty="0"/>
              <a:t>CNN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graphs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simple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trivel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implementation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difficult.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modern</a:t>
            </a:r>
            <a:r>
              <a:rPr lang="zh-CN" altLang="en-US" dirty="0"/>
              <a:t> </a:t>
            </a:r>
            <a:r>
              <a:rPr lang="en-US" altLang="zh-CN" dirty="0"/>
              <a:t>deep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frameworks</a:t>
            </a:r>
            <a:r>
              <a:rPr lang="zh-CN" altLang="en-US" dirty="0"/>
              <a:t> </a:t>
            </a:r>
            <a:r>
              <a:rPr lang="en-US" altLang="zh-CN" dirty="0"/>
              <a:t>like</a:t>
            </a:r>
            <a:r>
              <a:rPr lang="zh-CN" altLang="en-US" dirty="0"/>
              <a:t> </a:t>
            </a:r>
            <a:r>
              <a:rPr lang="en-US" altLang="zh-CN" dirty="0" err="1"/>
              <a:t>keras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tensorflow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operation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tensors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solve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problem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tensors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 err="1"/>
              <a:t>chanllenging</a:t>
            </a:r>
            <a:r>
              <a:rPr lang="en-US" altLang="zh-CN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2379F-0178-8E46-AAB4-3D4077349A6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500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shown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idea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simple,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aggregate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neighbors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nodes.</a:t>
            </a:r>
            <a:r>
              <a:rPr lang="zh-CN" altLang="en-US" dirty="0"/>
              <a:t> </a:t>
            </a:r>
            <a:r>
              <a:rPr lang="en-US" altLang="zh-CN" dirty="0"/>
              <a:t>Besides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representation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nodes,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parameters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stored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kernel,</a:t>
            </a:r>
            <a:r>
              <a:rPr lang="zh-CN" altLang="en-US" dirty="0"/>
              <a:t> </a:t>
            </a:r>
            <a:r>
              <a:rPr lang="en-US" altLang="zh-CN" dirty="0"/>
              <a:t>thus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 err="1"/>
              <a:t>satisfity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requirement.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2379F-0178-8E46-AAB4-3D4077349A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74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shown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6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sub-graph,</a:t>
            </a:r>
            <a:r>
              <a:rPr lang="zh-CN" altLang="en-US" dirty="0"/>
              <a:t> </a:t>
            </a:r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center</a:t>
            </a:r>
            <a:r>
              <a:rPr lang="zh-CN" altLang="en-US" dirty="0"/>
              <a:t> </a:t>
            </a:r>
            <a:r>
              <a:rPr lang="en-US" altLang="zh-CN" dirty="0"/>
              <a:t>nodes.</a:t>
            </a:r>
            <a:r>
              <a:rPr lang="zh-CN" altLang="en-US" dirty="0"/>
              <a:t> </a:t>
            </a:r>
            <a:r>
              <a:rPr lang="en-US" altLang="zh-CN" dirty="0"/>
              <a:t>Actually,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treat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center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one,</a:t>
            </a:r>
            <a:r>
              <a:rPr lang="zh-CN" altLang="en-US" dirty="0"/>
              <a:t> </a:t>
            </a:r>
            <a:r>
              <a:rPr lang="en-US" altLang="zh-CN" dirty="0"/>
              <a:t>thus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satisfy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second</a:t>
            </a:r>
            <a:r>
              <a:rPr lang="zh-CN" altLang="en-US" dirty="0"/>
              <a:t> </a:t>
            </a:r>
            <a:r>
              <a:rPr lang="en-US" altLang="zh-CN" dirty="0"/>
              <a:t>requirement.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2379F-0178-8E46-AAB4-3D4077349A6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9928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end,</a:t>
            </a:r>
            <a:r>
              <a:rPr lang="zh-CN" altLang="en-US" dirty="0"/>
              <a:t> </a:t>
            </a:r>
            <a:r>
              <a:rPr lang="en-US" altLang="zh-CN" dirty="0"/>
              <a:t>leveraging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module,</a:t>
            </a:r>
            <a:r>
              <a:rPr lang="zh-CN" altLang="en-US" dirty="0"/>
              <a:t> </a:t>
            </a:r>
            <a:r>
              <a:rPr lang="en-US" altLang="zh-CN" dirty="0"/>
              <a:t>GAT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learn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weight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nodes.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doing</a:t>
            </a:r>
            <a:r>
              <a:rPr lang="zh-CN" altLang="en-US" dirty="0"/>
              <a:t> </a:t>
            </a:r>
            <a:r>
              <a:rPr lang="en-US" altLang="zh-CN" dirty="0"/>
              <a:t>so,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neighbor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influence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center</a:t>
            </a:r>
            <a:r>
              <a:rPr lang="zh-CN" altLang="en-US" dirty="0"/>
              <a:t> </a:t>
            </a:r>
            <a:r>
              <a:rPr lang="en-US" altLang="zh-CN" dirty="0"/>
              <a:t>node.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D2379F-0178-8E46-AAB4-3D4077349A6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879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F7C3B-A757-6542-B526-EE7C25671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26059D-E84C-CE4A-9723-A96749741F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A7CD4-FC5F-6A4C-8192-B1165EB4A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DA170-FC22-0B4E-83FF-2E98498AA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F6D63-F8BC-CE49-8106-E420800F1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35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42EF0-2975-4745-813D-0BA9969F0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43A7F-EE46-404C-9BDF-FBD861D44F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DA54A-D16E-C448-B1E0-2476EC780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7242F2-343D-234E-A05B-2D388AD0A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DCCC01-8D58-4A41-99A4-C35C8FCBF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516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7B8738-7E1D-534D-BBF2-2CFF1ADBBE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BCAA2E-1D50-8B44-ABB7-8355F60405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B006D-00E5-0F4D-A034-B062F960E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47E70-09D4-F643-A0CE-62033BBE3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D4959-D116-2042-9B5A-C6B645F80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460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25B29-B3BD-0847-AF13-3918955F2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501AF-66F6-A14E-8299-FF58300D1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AE892-284A-794B-A4B1-3BB1B578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15EB4-177E-9E4B-9393-132505819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C8FA9-CB4C-A446-AC8D-24D3CE24A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732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312C7-3C66-954E-8ACA-373752A5E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230955-ABF4-494C-BA98-79B35C839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E2B61-91B4-CA43-AAF8-E51B4757D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ACB09-4682-1549-B717-9D1A7C074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DCF96D-1C84-2644-9A31-6CEC2B9C8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76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AD26-8308-C34D-9EA4-B47862812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CFC60-C182-5949-8771-D11B6A060A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895467-4635-BD40-99CA-58420878D8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150B2E-F199-B54D-92DC-251BBD58F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CF5B1-4386-094E-8E92-47C50C98D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E9E7B8-0F04-694A-9530-D9A61FCEA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76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29235-6509-974C-A8E0-A5EFE5741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64A3D-88F3-C943-B251-C4D4FE310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47FD89-4702-7344-A516-303E26416F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CAADB-18F3-AA49-85A8-F425006087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43DD61-B8EB-E244-BCD3-6523393B40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58FE92-C6AB-0242-977C-BC68D88C6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A0210-B8B9-504C-8D28-64322FDE3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754D06-9764-C645-877B-31217E7E3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65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2692E-8BC0-E24E-982A-8CCC8BB80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4DB1E6-D750-514B-81DE-768D3C4F1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340ABA-00A4-4447-886A-D8136CF24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9844F7-08A1-BA40-A586-450828889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929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7BAD11-7A1F-7C4D-84A2-29ED5FC65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EEC5E0-C8B9-9B4B-8481-AA0D173FE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81E5A-7C98-A14C-8792-9D965E90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37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4B7E6-A814-034D-AEE6-8ADC09FE2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F9213-6652-624E-935D-368F52DF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6C922-8D2A-A443-898A-554470809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AB8AC-6DFF-C942-99FC-6E32A4B9F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70A4E1-46E9-F740-9FC6-0A8B481CE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597BF-D634-1A40-A6E7-1479281BF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774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8207F-56A2-894A-86D8-CD7AD4086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A1AB26-F410-5D4C-B87B-5DBDFAA22D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AFC51E-D13E-F742-B272-DD72ECE60C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9879BE-DA5E-1A44-BE18-4B50619B8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548FB5-5A16-0D4F-A9B6-A684759BF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9DCD97-ACB4-3C4A-833C-24E6A09E0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58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48A45B-8DE2-0F47-A67F-97B757C06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934F61-4433-E14C-B912-C7EBDCF80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BAE34-323F-3347-84AB-B3407CA79D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04399-24BB-BF4C-A657-FCF491650DCA}" type="datetimeFigureOut">
              <a:rPr lang="en-US" smtClean="0"/>
              <a:t>3/28/19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7FE3A-9DFD-DF48-857C-3B112C2306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6610FE-E7DB-FD41-B34D-53B702D0FC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1E99C2-2FBB-8344-95E8-06A6D965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073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10.10903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710.10903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10.10903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10.10903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324FA-5929-F34A-900B-E6513E1DB3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96898"/>
            <a:ext cx="9144000" cy="2387600"/>
          </a:xfrm>
        </p:spPr>
        <p:txBody>
          <a:bodyPr/>
          <a:lstStyle/>
          <a:p>
            <a:r>
              <a:rPr lang="en-US" altLang="zh-CN" b="1" dirty="0"/>
              <a:t>Network</a:t>
            </a:r>
            <a:r>
              <a:rPr lang="zh-CN" altLang="en-US" b="1" dirty="0"/>
              <a:t> </a:t>
            </a:r>
            <a:r>
              <a:rPr lang="en-US" altLang="zh-CN" b="1" dirty="0"/>
              <a:t>Embedding</a:t>
            </a:r>
            <a:br>
              <a:rPr lang="en-US" altLang="zh-CN" dirty="0"/>
            </a:br>
            <a:r>
              <a:rPr lang="en-US" altLang="zh-CN" sz="4000" dirty="0"/>
              <a:t>(Graph</a:t>
            </a:r>
            <a:r>
              <a:rPr lang="zh-CN" altLang="en-US" sz="4000" dirty="0"/>
              <a:t> </a:t>
            </a:r>
            <a:r>
              <a:rPr lang="en-US" altLang="zh-CN" sz="4000" dirty="0"/>
              <a:t>Attention</a:t>
            </a:r>
            <a:r>
              <a:rPr lang="zh-CN" altLang="en-US" sz="4000" dirty="0"/>
              <a:t> </a:t>
            </a:r>
            <a:r>
              <a:rPr lang="en-US" altLang="zh-CN" sz="4000" dirty="0"/>
              <a:t>Network)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38C269-1F3E-DD4F-A802-0FB372E53C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79529"/>
            <a:ext cx="9144000" cy="1655762"/>
          </a:xfrm>
        </p:spPr>
        <p:txBody>
          <a:bodyPr/>
          <a:lstStyle/>
          <a:p>
            <a:r>
              <a:rPr lang="en-US" altLang="zh-CN" dirty="0"/>
              <a:t>TA:</a:t>
            </a:r>
            <a:r>
              <a:rPr lang="zh-CN" altLang="en-US" dirty="0"/>
              <a:t> </a:t>
            </a:r>
            <a:r>
              <a:rPr lang="en-US" altLang="zh-CN" dirty="0" err="1"/>
              <a:t>Hongming</a:t>
            </a:r>
            <a:r>
              <a:rPr lang="zh-CN" altLang="en-US" dirty="0"/>
              <a:t> </a:t>
            </a:r>
            <a:r>
              <a:rPr lang="en-US" altLang="zh-CN" dirty="0"/>
              <a:t>ZHANG</a:t>
            </a:r>
          </a:p>
          <a:p>
            <a:r>
              <a:rPr lang="en-US" altLang="zh-CN" dirty="0"/>
              <a:t>Email:</a:t>
            </a:r>
            <a:r>
              <a:rPr lang="zh-CN" altLang="en-US" dirty="0"/>
              <a:t> </a:t>
            </a:r>
            <a:r>
              <a:rPr lang="en-US" altLang="zh-CN" dirty="0" err="1"/>
              <a:t>hzhangal@cse.ust.hk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76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37C3B-A572-5743-AA95-DF73AABC1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Networks</a:t>
            </a:r>
            <a:r>
              <a:rPr lang="zh-CN" altLang="en-US" dirty="0"/>
              <a:t> </a:t>
            </a:r>
            <a:r>
              <a:rPr lang="en-US" altLang="zh-CN" dirty="0"/>
              <a:t>(GAT)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45D31-3C61-2541-9AC4-D9FAFEDBE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27" y="6154602"/>
            <a:ext cx="10515600" cy="1585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HK" sz="2000" dirty="0">
                <a:solidFill>
                  <a:schemeClr val="bg2">
                    <a:lumMod val="50000"/>
                  </a:schemeClr>
                </a:solidFill>
              </a:rPr>
              <a:t>P </a:t>
            </a:r>
            <a:r>
              <a:rPr lang="en-HK" sz="2000" dirty="0" err="1">
                <a:solidFill>
                  <a:schemeClr val="bg2">
                    <a:lumMod val="50000"/>
                  </a:schemeClr>
                </a:solidFill>
              </a:rPr>
              <a:t>Veličković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et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al.</a:t>
            </a:r>
            <a:r>
              <a:rPr lang="en-HK" sz="2000" dirty="0">
                <a:solidFill>
                  <a:schemeClr val="bg2">
                    <a:lumMod val="50000"/>
                  </a:schemeClr>
                </a:solidFill>
              </a:rPr>
              <a:t> - ‎2017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HK" sz="2000" dirty="0">
                <a:solidFill>
                  <a:schemeClr val="bg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Graph Attention Networks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i="1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NIPS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</a:t>
            </a:r>
          </a:p>
          <a:p>
            <a:pPr marL="285750" indent="-285750">
              <a:buFont typeface="Arial" charset="0"/>
              <a:buChar char="•"/>
            </a:pPr>
            <a:endParaRPr lang="en-US" sz="2000" i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  <a:p>
            <a:pPr marL="285750" indent="-285750">
              <a:buFont typeface="Arial" charset="0"/>
              <a:buChar char="•"/>
            </a:pPr>
            <a:endParaRPr lang="en-US" sz="2000" i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AD340D-CD84-E74E-803C-C28944475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642" y="1269224"/>
            <a:ext cx="7409793" cy="48853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53BC45-60BA-964E-B611-20651CEBB3EA}"/>
              </a:ext>
            </a:extLst>
          </p:cNvPr>
          <p:cNvSpPr txBox="1"/>
          <p:nvPr/>
        </p:nvSpPr>
        <p:spPr>
          <a:xfrm>
            <a:off x="6790944" y="3669792"/>
            <a:ext cx="1450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weight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F556357-62D8-F04F-8E29-FBA8D4D3951B}"/>
              </a:ext>
            </a:extLst>
          </p:cNvPr>
          <p:cNvCxnSpPr>
            <a:cxnSpLocks/>
          </p:cNvCxnSpPr>
          <p:nvPr/>
        </p:nvCxnSpPr>
        <p:spPr>
          <a:xfrm flipH="1">
            <a:off x="6254496" y="3852672"/>
            <a:ext cx="536448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1F5B925-546B-9F47-B156-D13C3A79368B}"/>
              </a:ext>
            </a:extLst>
          </p:cNvPr>
          <p:cNvSpPr txBox="1"/>
          <p:nvPr/>
        </p:nvSpPr>
        <p:spPr>
          <a:xfrm>
            <a:off x="5679365" y="5333221"/>
            <a:ext cx="691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3.</a:t>
            </a:r>
            <a:r>
              <a:rPr lang="zh-CN" altLang="en-US" b="1" dirty="0"/>
              <a:t> </a:t>
            </a:r>
            <a:r>
              <a:rPr lang="en-HK" dirty="0"/>
              <a:t>Ability to specify </a:t>
            </a:r>
            <a:r>
              <a:rPr lang="en-HK" b="1" dirty="0"/>
              <a:t>arbitrary importance</a:t>
            </a:r>
            <a:r>
              <a:rPr lang="en-HK" dirty="0"/>
              <a:t> to different neighbours</a:t>
            </a:r>
          </a:p>
        </p:txBody>
      </p:sp>
    </p:spTree>
    <p:extLst>
      <p:ext uri="{BB962C8B-B14F-4D97-AF65-F5344CB8AC3E}">
        <p14:creationId xmlns:p14="http://schemas.microsoft.com/office/powerpoint/2010/main" val="248949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962CB-A0A4-314C-8301-3B20998A3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Tutorial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867E9F-5C6E-824B-A34A-6477427B69B8}"/>
              </a:ext>
            </a:extLst>
          </p:cNvPr>
          <p:cNvSpPr txBox="1"/>
          <p:nvPr/>
        </p:nvSpPr>
        <p:spPr>
          <a:xfrm>
            <a:off x="1286357" y="2785417"/>
            <a:ext cx="5625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 </a:t>
            </a:r>
            <a:r>
              <a:rPr lang="en-US" altLang="zh-CN" sz="2400" dirty="0"/>
              <a:t>Implement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GAT</a:t>
            </a:r>
            <a:r>
              <a:rPr lang="zh-CN" altLang="en-US" sz="2400" dirty="0"/>
              <a:t> </a:t>
            </a:r>
            <a:r>
              <a:rPr lang="en-US" altLang="zh-CN" sz="2400" dirty="0"/>
              <a:t>kernel.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89B0CC-704F-8243-822E-44AB0F00CFF9}"/>
              </a:ext>
            </a:extLst>
          </p:cNvPr>
          <p:cNvSpPr txBox="1"/>
          <p:nvPr/>
        </p:nvSpPr>
        <p:spPr>
          <a:xfrm>
            <a:off x="1286356" y="2073001"/>
            <a:ext cx="5625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1.</a:t>
            </a:r>
            <a:r>
              <a:rPr lang="zh-CN" altLang="en-US" sz="2400" dirty="0"/>
              <a:t> </a:t>
            </a:r>
            <a:r>
              <a:rPr lang="en-US" altLang="zh-CN" sz="2400" dirty="0"/>
              <a:t>Introduce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task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node</a:t>
            </a:r>
            <a:r>
              <a:rPr lang="zh-CN" altLang="en-US" sz="2400" dirty="0"/>
              <a:t> </a:t>
            </a:r>
            <a:r>
              <a:rPr lang="en-US" altLang="zh-CN" sz="2400" dirty="0"/>
              <a:t>classification.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51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B762F-D7FD-354D-A4AB-461A5A62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classification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75DA72-48D1-0A48-B002-8462C13678A5}"/>
              </a:ext>
            </a:extLst>
          </p:cNvPr>
          <p:cNvSpPr txBox="1"/>
          <p:nvPr/>
        </p:nvSpPr>
        <p:spPr>
          <a:xfrm>
            <a:off x="1328928" y="1780032"/>
            <a:ext cx="5864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Input: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DEA6C5-1CA1-3F46-B727-EA08D01C32A4}"/>
              </a:ext>
            </a:extLst>
          </p:cNvPr>
          <p:cNvSpPr txBox="1"/>
          <p:nvPr/>
        </p:nvSpPr>
        <p:spPr>
          <a:xfrm>
            <a:off x="1328928" y="3749040"/>
            <a:ext cx="58643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Output: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A39AEE-980B-5F41-AF9A-AC27191B693C}"/>
              </a:ext>
            </a:extLst>
          </p:cNvPr>
          <p:cNvSpPr txBox="1"/>
          <p:nvPr/>
        </p:nvSpPr>
        <p:spPr>
          <a:xfrm>
            <a:off x="2304288" y="2554968"/>
            <a:ext cx="4413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base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</a:p>
          <a:p>
            <a:pPr marL="342900" indent="-342900">
              <a:buAutoNum type="arabicPeriod"/>
            </a:pPr>
            <a:r>
              <a:rPr lang="en-US" altLang="zh-CN" dirty="0"/>
              <a:t>Labels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training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</a:p>
          <a:p>
            <a:pPr marL="342900" indent="-342900">
              <a:buAutoNum type="arabicPeriod"/>
            </a:pPr>
            <a:r>
              <a:rPr lang="en-US" altLang="zh-CN" dirty="0"/>
              <a:t>Features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(Optional)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DB8A02-506D-5541-85B3-96CED4F9E9E5}"/>
              </a:ext>
            </a:extLst>
          </p:cNvPr>
          <p:cNvSpPr txBox="1"/>
          <p:nvPr/>
        </p:nvSpPr>
        <p:spPr>
          <a:xfrm>
            <a:off x="2401824" y="4511040"/>
            <a:ext cx="822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Prediction</a:t>
            </a:r>
            <a:r>
              <a:rPr lang="zh-CN" altLang="en-US" dirty="0"/>
              <a:t> </a:t>
            </a:r>
            <a:r>
              <a:rPr lang="en-US" altLang="zh-CN" dirty="0"/>
              <a:t>label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nodes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embedding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nodes.</a:t>
            </a:r>
          </a:p>
          <a:p>
            <a:r>
              <a:rPr lang="en-US" altLang="zh-CN" dirty="0"/>
              <a:t>(the</a:t>
            </a:r>
            <a:r>
              <a:rPr lang="zh-CN" altLang="en-US" dirty="0"/>
              <a:t> </a:t>
            </a:r>
            <a:r>
              <a:rPr lang="en-US" altLang="zh-CN" dirty="0"/>
              <a:t>resulted</a:t>
            </a:r>
            <a:r>
              <a:rPr lang="zh-CN" altLang="en-US" dirty="0"/>
              <a:t> </a:t>
            </a:r>
            <a:r>
              <a:rPr lang="en-US" altLang="zh-CN" dirty="0"/>
              <a:t>embedding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tasks.)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947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B762F-D7FD-354D-A4AB-461A5A62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Convert</a:t>
            </a:r>
            <a:r>
              <a:rPr lang="zh-CN" altLang="en-US" dirty="0"/>
              <a:t> </a:t>
            </a:r>
            <a:r>
              <a:rPr lang="en-US" altLang="zh-CN" dirty="0"/>
              <a:t>initial</a:t>
            </a:r>
            <a:r>
              <a:rPr lang="zh-CN" altLang="en-US" dirty="0"/>
              <a:t> </a:t>
            </a:r>
            <a:r>
              <a:rPr lang="en-US" altLang="zh-CN" dirty="0"/>
              <a:t>embedding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embedding</a:t>
            </a:r>
            <a:r>
              <a:rPr lang="zh-CN" altLang="en-US" dirty="0"/>
              <a:t> </a:t>
            </a:r>
            <a:r>
              <a:rPr lang="en-US" altLang="zh-CN" dirty="0"/>
              <a:t>space</a:t>
            </a:r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FE7934-7463-2D49-8C27-5E2A598BB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27" y="2417064"/>
            <a:ext cx="7701661" cy="12405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5F12F4D-30C4-3A48-85F4-164A35246B65}"/>
              </a:ext>
            </a:extLst>
          </p:cNvPr>
          <p:cNvSpPr txBox="1"/>
          <p:nvPr/>
        </p:nvSpPr>
        <p:spPr>
          <a:xfrm>
            <a:off x="3145536" y="4291584"/>
            <a:ext cx="2548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Input</a:t>
            </a:r>
            <a:r>
              <a:rPr lang="zh-CN" altLang="en-US" sz="2400" dirty="0"/>
              <a:t> </a:t>
            </a:r>
            <a:r>
              <a:rPr lang="en-US" altLang="zh-CN" sz="2400" dirty="0"/>
              <a:t>matrix</a:t>
            </a:r>
            <a:r>
              <a:rPr lang="zh-CN" altLang="en-US" sz="2400" dirty="0"/>
              <a:t> </a:t>
            </a:r>
            <a:r>
              <a:rPr lang="en-US" altLang="zh-CN" sz="2400" dirty="0"/>
              <a:t>[N,</a:t>
            </a:r>
            <a:r>
              <a:rPr lang="zh-CN" altLang="en-US" sz="2400" dirty="0"/>
              <a:t> </a:t>
            </a:r>
            <a:r>
              <a:rPr lang="en-US" altLang="zh-CN" sz="2400" dirty="0"/>
              <a:t>F]</a:t>
            </a:r>
            <a:endParaRPr lang="en-US" sz="2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BD9472-36E1-8046-9FFF-79BCD00B07A2}"/>
              </a:ext>
            </a:extLst>
          </p:cNvPr>
          <p:cNvSpPr txBox="1"/>
          <p:nvPr/>
        </p:nvSpPr>
        <p:spPr>
          <a:xfrm>
            <a:off x="6297168" y="4291583"/>
            <a:ext cx="3992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One</a:t>
            </a:r>
            <a:r>
              <a:rPr lang="zh-CN" altLang="en-US" sz="2400" dirty="0"/>
              <a:t> </a:t>
            </a:r>
            <a:r>
              <a:rPr lang="en-US" altLang="zh-CN" sz="2400" dirty="0"/>
              <a:t>conversion</a:t>
            </a:r>
            <a:r>
              <a:rPr lang="zh-CN" altLang="en-US" sz="2400" dirty="0"/>
              <a:t> </a:t>
            </a:r>
            <a:r>
              <a:rPr lang="en-US" altLang="zh-CN" sz="2400" dirty="0"/>
              <a:t>matrix</a:t>
            </a:r>
            <a:r>
              <a:rPr lang="zh-CN" altLang="en-US" sz="2400" dirty="0"/>
              <a:t> </a:t>
            </a:r>
            <a:r>
              <a:rPr lang="en-US" altLang="zh-CN" sz="2400" dirty="0"/>
              <a:t>[F,</a:t>
            </a:r>
            <a:r>
              <a:rPr lang="zh-CN" altLang="en-US" sz="2400" dirty="0"/>
              <a:t> </a:t>
            </a:r>
            <a:r>
              <a:rPr lang="en-US" altLang="zh-CN" sz="2400" dirty="0"/>
              <a:t>F’]</a:t>
            </a:r>
            <a:endParaRPr lang="en-US" sz="2400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0FDA847-5CC2-0E42-8631-20A4AC02CF01}"/>
              </a:ext>
            </a:extLst>
          </p:cNvPr>
          <p:cNvCxnSpPr>
            <a:stCxn id="11" idx="0"/>
          </p:cNvCxnSpPr>
          <p:nvPr/>
        </p:nvCxnSpPr>
        <p:spPr>
          <a:xfrm flipV="1">
            <a:off x="4419600" y="3657600"/>
            <a:ext cx="762000" cy="6339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F23956-B734-C44D-BCBC-3FACFB8E8CA3}"/>
              </a:ext>
            </a:extLst>
          </p:cNvPr>
          <p:cNvCxnSpPr>
            <a:stCxn id="12" idx="0"/>
          </p:cNvCxnSpPr>
          <p:nvPr/>
        </p:nvCxnSpPr>
        <p:spPr>
          <a:xfrm flipH="1" flipV="1">
            <a:off x="6461760" y="3657600"/>
            <a:ext cx="1831848" cy="6339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4274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B762F-D7FD-354D-A4AB-461A5A62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module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F12F4D-30C4-3A48-85F4-164A35246B65}"/>
              </a:ext>
            </a:extLst>
          </p:cNvPr>
          <p:cNvSpPr txBox="1"/>
          <p:nvPr/>
        </p:nvSpPr>
        <p:spPr>
          <a:xfrm>
            <a:off x="2182368" y="4852416"/>
            <a:ext cx="7059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simplified</a:t>
            </a:r>
            <a:r>
              <a:rPr lang="zh-CN" altLang="en-US" sz="2400" dirty="0"/>
              <a:t> </a:t>
            </a:r>
            <a:r>
              <a:rPr lang="en-US" altLang="zh-CN" sz="2400" dirty="0"/>
              <a:t>version</a:t>
            </a:r>
            <a:r>
              <a:rPr lang="zh-CN" altLang="en-US" sz="2400" dirty="0"/>
              <a:t> </a:t>
            </a:r>
            <a:r>
              <a:rPr lang="en-US" altLang="zh-CN" sz="2400" dirty="0"/>
              <a:t>(more</a:t>
            </a:r>
            <a:r>
              <a:rPr lang="zh-CN" altLang="en-US" sz="2400" dirty="0"/>
              <a:t> </a:t>
            </a:r>
            <a:r>
              <a:rPr lang="en-US" altLang="zh-CN" sz="2400" dirty="0"/>
              <a:t>suitable</a:t>
            </a:r>
            <a:r>
              <a:rPr lang="zh-CN" altLang="en-US" sz="2400" dirty="0"/>
              <a:t> </a:t>
            </a: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large-scale</a:t>
            </a:r>
            <a:r>
              <a:rPr lang="zh-CN" altLang="en-US" sz="2400" dirty="0"/>
              <a:t> </a:t>
            </a:r>
            <a:r>
              <a:rPr lang="en-US" altLang="zh-CN" sz="2400" dirty="0"/>
              <a:t>data)</a:t>
            </a:r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11C05D-9109-A24F-93F5-6C7256311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517" y="1978623"/>
            <a:ext cx="9846273" cy="223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469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B762F-D7FD-354D-A4AB-461A5A62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module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F12F4D-30C4-3A48-85F4-164A35246B65}"/>
              </a:ext>
            </a:extLst>
          </p:cNvPr>
          <p:cNvSpPr txBox="1"/>
          <p:nvPr/>
        </p:nvSpPr>
        <p:spPr>
          <a:xfrm>
            <a:off x="3169920" y="4861242"/>
            <a:ext cx="5852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Implementation</a:t>
            </a:r>
            <a:r>
              <a:rPr lang="zh-CN" altLang="en-US" sz="2400" dirty="0"/>
              <a:t> </a:t>
            </a:r>
            <a:r>
              <a:rPr lang="en-US" altLang="zh-CN" sz="2400" dirty="0"/>
              <a:t>based</a:t>
            </a:r>
            <a:r>
              <a:rPr lang="zh-CN" altLang="en-US" sz="2400" dirty="0"/>
              <a:t> </a:t>
            </a:r>
            <a:r>
              <a:rPr lang="en-US" altLang="zh-CN" sz="2400" dirty="0"/>
              <a:t>on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original</a:t>
            </a:r>
            <a:r>
              <a:rPr lang="zh-CN" altLang="en-US" sz="2400" dirty="0"/>
              <a:t> </a:t>
            </a:r>
            <a:r>
              <a:rPr lang="en-US" altLang="zh-CN" sz="2400" dirty="0"/>
              <a:t>paper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08EF9E-3F86-B04C-8482-B57B01C48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51" y="2340245"/>
            <a:ext cx="9645070" cy="187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028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B762F-D7FD-354D-A4AB-461A5A62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F12F4D-30C4-3A48-85F4-164A35246B65}"/>
              </a:ext>
            </a:extLst>
          </p:cNvPr>
          <p:cNvSpPr txBox="1"/>
          <p:nvPr/>
        </p:nvSpPr>
        <p:spPr>
          <a:xfrm>
            <a:off x="1475232" y="2163212"/>
            <a:ext cx="252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Add </a:t>
            </a:r>
            <a:r>
              <a:rPr lang="en-US" altLang="zh-CN" sz="2400" dirty="0" err="1"/>
              <a:t>nonlinearty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2D73BE-C1DA-4543-A9A4-896DA4684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4986" y="2023872"/>
            <a:ext cx="4526206" cy="7403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748158-E746-B149-8D9A-F2748F9E1C03}"/>
              </a:ext>
            </a:extLst>
          </p:cNvPr>
          <p:cNvSpPr txBox="1"/>
          <p:nvPr/>
        </p:nvSpPr>
        <p:spPr>
          <a:xfrm>
            <a:off x="1475232" y="3400700"/>
            <a:ext cx="252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Select</a:t>
            </a:r>
            <a:r>
              <a:rPr lang="zh-CN" altLang="en-US" sz="2400" dirty="0"/>
              <a:t> </a:t>
            </a:r>
            <a:r>
              <a:rPr lang="en-US" altLang="zh-CN" sz="2400" dirty="0"/>
              <a:t>neighbors</a:t>
            </a:r>
            <a:endParaRPr 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E4CF41-F677-AD48-9EDD-DC2E3B626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58" y="3267456"/>
            <a:ext cx="5842223" cy="7946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FBC654-A037-224C-8596-50660FABF808}"/>
              </a:ext>
            </a:extLst>
          </p:cNvPr>
          <p:cNvSpPr txBox="1"/>
          <p:nvPr/>
        </p:nvSpPr>
        <p:spPr>
          <a:xfrm>
            <a:off x="1475232" y="4689136"/>
            <a:ext cx="25237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Get</a:t>
            </a:r>
            <a:r>
              <a:rPr lang="zh-CN" altLang="en-US" sz="2400" dirty="0"/>
              <a:t> </a:t>
            </a:r>
            <a:r>
              <a:rPr lang="en-US" altLang="zh-CN" sz="2400" dirty="0"/>
              <a:t>attention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 err="1"/>
              <a:t>softmax</a:t>
            </a:r>
            <a:endParaRPr lang="en-US"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331D55-CC34-3944-BF60-AE90472B1F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7579" y="4811056"/>
            <a:ext cx="5505689" cy="67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44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B762F-D7FD-354D-A4AB-461A5A62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F12F4D-30C4-3A48-85F4-164A35246B65}"/>
              </a:ext>
            </a:extLst>
          </p:cNvPr>
          <p:cNvSpPr txBox="1"/>
          <p:nvPr/>
        </p:nvSpPr>
        <p:spPr>
          <a:xfrm>
            <a:off x="1475232" y="2955612"/>
            <a:ext cx="3730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Aggregate</a:t>
            </a:r>
            <a:r>
              <a:rPr lang="zh-CN" altLang="en-US" sz="2400" dirty="0"/>
              <a:t> </a:t>
            </a:r>
            <a:r>
              <a:rPr lang="en-US" altLang="zh-CN" sz="2400" dirty="0"/>
              <a:t>neighbor</a:t>
            </a:r>
            <a:r>
              <a:rPr lang="zh-CN" altLang="en-US" sz="2400" dirty="0"/>
              <a:t> </a:t>
            </a:r>
            <a:r>
              <a:rPr lang="en-US" altLang="zh-CN" sz="2400" dirty="0"/>
              <a:t>embeddings</a:t>
            </a:r>
            <a:r>
              <a:rPr lang="zh-CN" altLang="en-US" sz="2400" dirty="0"/>
              <a:t> </a:t>
            </a:r>
            <a:r>
              <a:rPr lang="en-US" altLang="zh-CN" sz="2400" dirty="0"/>
              <a:t>with</a:t>
            </a:r>
            <a:r>
              <a:rPr lang="zh-CN" altLang="en-US" sz="2400" dirty="0"/>
              <a:t> </a:t>
            </a:r>
            <a:r>
              <a:rPr lang="en-US" altLang="zh-CN" sz="2400" dirty="0"/>
              <a:t>attention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FBC654-A037-224C-8596-50660FABF808}"/>
              </a:ext>
            </a:extLst>
          </p:cNvPr>
          <p:cNvSpPr txBox="1"/>
          <p:nvPr/>
        </p:nvSpPr>
        <p:spPr>
          <a:xfrm>
            <a:off x="1475232" y="4689136"/>
            <a:ext cx="252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Add</a:t>
            </a:r>
            <a:r>
              <a:rPr lang="zh-CN" altLang="en-US" sz="2400" dirty="0"/>
              <a:t> </a:t>
            </a:r>
            <a:r>
              <a:rPr lang="en-US" altLang="zh-CN" sz="2400" dirty="0"/>
              <a:t>bias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89BCED-CA31-E844-8C11-BA44379CC54A}"/>
              </a:ext>
            </a:extLst>
          </p:cNvPr>
          <p:cNvSpPr txBox="1"/>
          <p:nvPr/>
        </p:nvSpPr>
        <p:spPr>
          <a:xfrm>
            <a:off x="1475232" y="2060129"/>
            <a:ext cx="252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Add</a:t>
            </a:r>
            <a:r>
              <a:rPr lang="zh-CN" altLang="en-US" sz="2400" dirty="0"/>
              <a:t> </a:t>
            </a:r>
            <a:r>
              <a:rPr lang="en-US" altLang="zh-CN" sz="2400" dirty="0"/>
              <a:t>dropout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A35A74-049C-A745-987D-4B3C04C86A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984" y="1974176"/>
            <a:ext cx="5956300" cy="685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871AB55-AAEB-7340-BB35-7E2185571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5984" y="3093794"/>
            <a:ext cx="5943600" cy="571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0EDFEB8-BC83-B542-B591-57576AE20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5984" y="4627868"/>
            <a:ext cx="59690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890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691C2-9684-9C48-B812-83B08754E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suggestions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96B060-2251-8E43-9594-CE5AA62A6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GAT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link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r>
              <a:rPr lang="zh-CN" altLang="en-US" dirty="0"/>
              <a:t> </a:t>
            </a:r>
            <a:r>
              <a:rPr lang="en-US" altLang="zh-CN" dirty="0"/>
              <a:t>task,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need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adjust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yourself.</a:t>
            </a:r>
            <a:endParaRPr lang="en-HK" altLang="zh-CN" dirty="0"/>
          </a:p>
          <a:p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careful</a:t>
            </a:r>
            <a:r>
              <a:rPr lang="zh-CN" altLang="en-US" dirty="0"/>
              <a:t> </a:t>
            </a:r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apply</a:t>
            </a:r>
            <a:r>
              <a:rPr lang="zh-CN" altLang="en-US" dirty="0"/>
              <a:t> </a:t>
            </a:r>
            <a:r>
              <a:rPr lang="en-US" altLang="zh-CN" dirty="0"/>
              <a:t>GAT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large-scale</a:t>
            </a:r>
            <a:r>
              <a:rPr lang="zh-CN" altLang="en-US" dirty="0"/>
              <a:t> </a:t>
            </a:r>
            <a:r>
              <a:rPr lang="en-US" altLang="zh-CN" dirty="0"/>
              <a:t>data.</a:t>
            </a:r>
          </a:p>
          <a:p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adjust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kernels,</a:t>
            </a:r>
            <a:r>
              <a:rPr lang="zh-CN" altLang="en-US" dirty="0"/>
              <a:t> </a:t>
            </a:r>
            <a:r>
              <a:rPr lang="en-US" altLang="zh-CN" dirty="0"/>
              <a:t>embedding</a:t>
            </a:r>
            <a:r>
              <a:rPr lang="zh-CN" altLang="en-US" dirty="0"/>
              <a:t> </a:t>
            </a:r>
            <a:r>
              <a:rPr lang="en-US" altLang="zh-CN" dirty="0"/>
              <a:t>size,</a:t>
            </a:r>
            <a:r>
              <a:rPr lang="zh-CN" altLang="en-US" dirty="0"/>
              <a:t> </a:t>
            </a:r>
            <a:r>
              <a:rPr lang="en-US" altLang="zh-CN" dirty="0"/>
              <a:t>dropout,</a:t>
            </a:r>
            <a:r>
              <a:rPr lang="zh-CN" altLang="en-US" dirty="0"/>
              <a:t> </a:t>
            </a:r>
            <a:r>
              <a:rPr lang="en-US" altLang="zh-CN" dirty="0" err="1"/>
              <a:t>biase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609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02296-FCCD-E642-A998-50F71BE3F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8773359-801A-804E-99B3-813E2F377B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711854"/>
              </p:ext>
            </p:extLst>
          </p:nvPr>
        </p:nvGraphicFramePr>
        <p:xfrm>
          <a:off x="838200" y="1800956"/>
          <a:ext cx="10515600" cy="215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82347693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758900829"/>
                    </a:ext>
                  </a:extLst>
                </a:gridCol>
              </a:tblGrid>
              <a:tr h="430872">
                <a:tc>
                  <a:txBody>
                    <a:bodyPr/>
                    <a:lstStyle/>
                    <a:p>
                      <a:r>
                        <a:rPr lang="en-US" altLang="zh-CN" dirty="0"/>
                        <a:t>AUC-ROC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score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the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validation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Your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Project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score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875139"/>
                  </a:ext>
                </a:extLst>
              </a:tr>
              <a:tr h="430872">
                <a:tc>
                  <a:txBody>
                    <a:bodyPr/>
                    <a:lstStyle/>
                    <a:p>
                      <a:r>
                        <a:rPr lang="en-US" altLang="zh-CN" dirty="0"/>
                        <a:t>0.70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7366990"/>
                  </a:ext>
                </a:extLst>
              </a:tr>
              <a:tr h="430872">
                <a:tc>
                  <a:txBody>
                    <a:bodyPr/>
                    <a:lstStyle/>
                    <a:p>
                      <a:r>
                        <a:rPr lang="en-US" altLang="zh-CN" dirty="0"/>
                        <a:t>0.77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3706073"/>
                  </a:ext>
                </a:extLst>
              </a:tr>
              <a:tr h="430872">
                <a:tc>
                  <a:txBody>
                    <a:bodyPr/>
                    <a:lstStyle/>
                    <a:p>
                      <a:r>
                        <a:rPr lang="en-US" altLang="zh-CN" dirty="0"/>
                        <a:t>0.85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966391"/>
                  </a:ext>
                </a:extLst>
              </a:tr>
              <a:tr h="430872">
                <a:tc>
                  <a:txBody>
                    <a:bodyPr/>
                    <a:lstStyle/>
                    <a:p>
                      <a:r>
                        <a:rPr lang="en-US" altLang="zh-CN" dirty="0"/>
                        <a:t>0.90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376790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403FB66-AB7B-C643-A2B8-8A3355B212F9}"/>
              </a:ext>
            </a:extLst>
          </p:cNvPr>
          <p:cNvSpPr txBox="1"/>
          <p:nvPr/>
        </p:nvSpPr>
        <p:spPr>
          <a:xfrm>
            <a:off x="1477505" y="4107051"/>
            <a:ext cx="923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just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reference,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final</a:t>
            </a:r>
            <a:r>
              <a:rPr lang="zh-CN" altLang="en-US" dirty="0"/>
              <a:t> </a:t>
            </a:r>
            <a:r>
              <a:rPr lang="en-US" altLang="zh-CN" dirty="0"/>
              <a:t>score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given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performance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set,</a:t>
            </a:r>
            <a:r>
              <a:rPr lang="zh-CN" altLang="en-US" dirty="0"/>
              <a:t> </a:t>
            </a:r>
            <a:r>
              <a:rPr lang="en-US" altLang="zh-CN" dirty="0"/>
              <a:t>so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overfit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dev</a:t>
            </a:r>
            <a:r>
              <a:rPr lang="zh-CN" altLang="en-US" dirty="0"/>
              <a:t> </a:t>
            </a:r>
            <a:r>
              <a:rPr lang="en-US" altLang="zh-CN" dirty="0"/>
              <a:t>data.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9725C7-592A-8243-9149-50618CFB3FD3}"/>
              </a:ext>
            </a:extLst>
          </p:cNvPr>
          <p:cNvSpPr txBox="1"/>
          <p:nvPr/>
        </p:nvSpPr>
        <p:spPr>
          <a:xfrm>
            <a:off x="1477505" y="4905117"/>
            <a:ext cx="923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welcome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methods,</a:t>
            </a:r>
            <a:r>
              <a:rPr lang="zh-CN" altLang="en-US" dirty="0"/>
              <a:t> 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r>
              <a:rPr lang="zh-CN" altLang="en-US" dirty="0"/>
              <a:t> </a:t>
            </a:r>
            <a:r>
              <a:rPr lang="en-US" altLang="zh-CN" dirty="0"/>
              <a:t>introduced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lecture/tutorial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enough.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141E85-CD06-8A48-8F30-E27889C60BF3}"/>
              </a:ext>
            </a:extLst>
          </p:cNvPr>
          <p:cNvSpPr txBox="1"/>
          <p:nvPr/>
        </p:nvSpPr>
        <p:spPr>
          <a:xfrm>
            <a:off x="1477505" y="5703183"/>
            <a:ext cx="923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 err="1"/>
              <a:t>DeepWalk</a:t>
            </a:r>
            <a:r>
              <a:rPr lang="en-US" altLang="zh-CN" dirty="0"/>
              <a:t>/node2vec,</a:t>
            </a:r>
            <a:r>
              <a:rPr lang="zh-CN" altLang="en-US" dirty="0"/>
              <a:t> </a:t>
            </a:r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tune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possible</a:t>
            </a:r>
            <a:r>
              <a:rPr lang="zh-CN" altLang="en-US" dirty="0"/>
              <a:t> </a:t>
            </a:r>
            <a:r>
              <a:rPr lang="en-US" altLang="zh-CN" dirty="0"/>
              <a:t>parameters:</a:t>
            </a:r>
            <a:r>
              <a:rPr lang="zh-CN" altLang="en-US" dirty="0"/>
              <a:t> </a:t>
            </a:r>
            <a:r>
              <a:rPr lang="en-US" altLang="zh-CN" dirty="0"/>
              <a:t>embedding</a:t>
            </a:r>
            <a:r>
              <a:rPr lang="zh-CN" altLang="en-US" dirty="0"/>
              <a:t> </a:t>
            </a:r>
            <a:r>
              <a:rPr lang="en-US" altLang="zh-CN" dirty="0"/>
              <a:t>dimension,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walks,</a:t>
            </a:r>
            <a:r>
              <a:rPr lang="zh-CN" altLang="en-US" dirty="0"/>
              <a:t> </a:t>
            </a:r>
            <a:r>
              <a:rPr lang="en-US" altLang="zh-CN" dirty="0"/>
              <a:t>window</a:t>
            </a:r>
            <a:r>
              <a:rPr lang="zh-CN" altLang="en-US" dirty="0"/>
              <a:t> </a:t>
            </a:r>
            <a:r>
              <a:rPr lang="en-US" altLang="zh-CN" dirty="0"/>
              <a:t>size,</a:t>
            </a:r>
            <a:r>
              <a:rPr lang="zh-CN" altLang="en-US" dirty="0"/>
              <a:t> </a:t>
            </a:r>
            <a:r>
              <a:rPr lang="en-US" altLang="zh-CN" dirty="0"/>
              <a:t>p,</a:t>
            </a:r>
            <a:r>
              <a:rPr lang="zh-CN" altLang="en-US" dirty="0"/>
              <a:t> </a:t>
            </a:r>
            <a:r>
              <a:rPr lang="en-US" altLang="zh-CN" dirty="0"/>
              <a:t>q,</a:t>
            </a:r>
            <a:r>
              <a:rPr lang="zh-CN" altLang="en-US" dirty="0"/>
              <a:t>  </a:t>
            </a:r>
            <a:r>
              <a:rPr lang="en-US" altLang="zh-CN" dirty="0"/>
              <a:t>training</a:t>
            </a:r>
            <a:r>
              <a:rPr lang="zh-CN" altLang="en-US" dirty="0"/>
              <a:t> </a:t>
            </a:r>
            <a:r>
              <a:rPr lang="en-US" altLang="zh-CN" dirty="0"/>
              <a:t>iteration,</a:t>
            </a:r>
            <a:r>
              <a:rPr lang="zh-CN" altLang="en-US" dirty="0"/>
              <a:t> </a:t>
            </a:r>
            <a:r>
              <a:rPr lang="en-US" altLang="zh-CN" dirty="0" err="1"/>
              <a:t>etc</a:t>
            </a:r>
            <a:r>
              <a:rPr lang="en-US" altLang="zh-CN" dirty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314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856DC-1E33-8640-8F86-C47AB5B26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Embedding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04C22D3-68C1-9746-B369-A006170C66BE}"/>
              </a:ext>
            </a:extLst>
          </p:cNvPr>
          <p:cNvGrpSpPr/>
          <p:nvPr/>
        </p:nvGrpSpPr>
        <p:grpSpPr>
          <a:xfrm>
            <a:off x="1509126" y="1690688"/>
            <a:ext cx="9355185" cy="3594234"/>
            <a:chOff x="178308" y="1694688"/>
            <a:chExt cx="6646164" cy="232486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132ADE4-4199-924D-9EDE-8F5B536F70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308" y="1780364"/>
              <a:ext cx="6646164" cy="223918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6524F3B-F1C2-744E-85B6-1956D2C420FB}"/>
                </a:ext>
              </a:extLst>
            </p:cNvPr>
            <p:cNvSpPr/>
            <p:nvPr/>
          </p:nvSpPr>
          <p:spPr>
            <a:xfrm>
              <a:off x="3733800" y="1694688"/>
              <a:ext cx="3810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1DDE7E0-EA97-664B-95DD-F8D744D08AEA}"/>
                </a:ext>
              </a:extLst>
            </p:cNvPr>
            <p:cNvSpPr/>
            <p:nvPr/>
          </p:nvSpPr>
          <p:spPr>
            <a:xfrm>
              <a:off x="178308" y="1733550"/>
              <a:ext cx="381000" cy="304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16CFA0C-C9F9-C640-ABB2-8AAF7FCF8EFF}"/>
              </a:ext>
            </a:extLst>
          </p:cNvPr>
          <p:cNvSpPr txBox="1"/>
          <p:nvPr/>
        </p:nvSpPr>
        <p:spPr>
          <a:xfrm>
            <a:off x="2588217" y="5656881"/>
            <a:ext cx="2014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Input</a:t>
            </a:r>
            <a:endParaRPr 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E2FFDF-A976-0A45-92E3-8F683E7970F3}"/>
              </a:ext>
            </a:extLst>
          </p:cNvPr>
          <p:cNvSpPr txBox="1"/>
          <p:nvPr/>
        </p:nvSpPr>
        <p:spPr>
          <a:xfrm>
            <a:off x="8118529" y="5656880"/>
            <a:ext cx="2014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/>
              <a:t>Output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70406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0DDE19-0DB5-7944-BFBB-A7065FC364DB}"/>
              </a:ext>
            </a:extLst>
          </p:cNvPr>
          <p:cNvSpPr txBox="1"/>
          <p:nvPr/>
        </p:nvSpPr>
        <p:spPr>
          <a:xfrm>
            <a:off x="4982819" y="2054087"/>
            <a:ext cx="19613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/>
              <a:t>Q&amp;A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409062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D4DE8-C9DD-D145-8BB9-D519745B4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Approaches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3BD69E-6201-0B41-99B7-CEBC8515F593}"/>
              </a:ext>
            </a:extLst>
          </p:cNvPr>
          <p:cNvSpPr txBox="1"/>
          <p:nvPr/>
        </p:nvSpPr>
        <p:spPr>
          <a:xfrm>
            <a:off x="1286359" y="2076773"/>
            <a:ext cx="5625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</a:rPr>
              <a:t>1.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</a:rPr>
              <a:t>Random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</a:rPr>
              <a:t>walk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</a:rPr>
              <a:t>based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CF6D45-390A-4C43-B779-1184CCABC89F}"/>
              </a:ext>
            </a:extLst>
          </p:cNvPr>
          <p:cNvSpPr txBox="1"/>
          <p:nvPr/>
        </p:nvSpPr>
        <p:spPr>
          <a:xfrm>
            <a:off x="1286359" y="2693690"/>
            <a:ext cx="5625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 </a:t>
            </a:r>
            <a:r>
              <a:rPr lang="en-US" altLang="zh-CN" sz="2400" dirty="0"/>
              <a:t>Graph</a:t>
            </a:r>
            <a:r>
              <a:rPr lang="zh-CN" altLang="en-US" sz="2400" dirty="0"/>
              <a:t> </a:t>
            </a:r>
            <a:r>
              <a:rPr lang="en-US" altLang="zh-CN" sz="2400" dirty="0"/>
              <a:t>CNN</a:t>
            </a:r>
            <a:r>
              <a:rPr lang="zh-CN" altLang="en-US" sz="2400" dirty="0"/>
              <a:t> </a:t>
            </a:r>
            <a:r>
              <a:rPr lang="en-US" altLang="zh-CN" sz="2400" dirty="0"/>
              <a:t>based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84B332-EB7B-5740-96C0-0B66C089C3E9}"/>
              </a:ext>
            </a:extLst>
          </p:cNvPr>
          <p:cNvSpPr txBox="1"/>
          <p:nvPr/>
        </p:nvSpPr>
        <p:spPr>
          <a:xfrm>
            <a:off x="1286359" y="3310607"/>
            <a:ext cx="5625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</a:rPr>
              <a:t>Many</a:t>
            </a:r>
            <a:r>
              <a:rPr lang="zh-CN" altLang="en-US" sz="2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2">
                    <a:lumMod val="50000"/>
                  </a:schemeClr>
                </a:solidFill>
              </a:rPr>
              <a:t>Others……</a:t>
            </a:r>
            <a:endParaRPr lang="en-US" sz="2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671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D4DE8-C9DD-D145-8BB9-D519745B4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Review-CNN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516662-39E1-7149-BFD0-6F4368D01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1044" y="1523514"/>
            <a:ext cx="9149912" cy="433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621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D4DE8-C9DD-D145-8BB9-D519745B4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Review-CNN</a:t>
            </a:r>
            <a:endParaRPr lang="en-US" dirty="0"/>
          </a:p>
        </p:txBody>
      </p:sp>
      <p:pic>
        <p:nvPicPr>
          <p:cNvPr id="4" name="图片 5">
            <a:extLst>
              <a:ext uri="{FF2B5EF4-FFF2-40B4-BE49-F238E27FC236}">
                <a16:creationId xmlns:a16="http://schemas.microsoft.com/office/drawing/2014/main" id="{7EB5C280-80C0-AF4E-A949-FA50B15FD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6115"/>
            <a:ext cx="12192000" cy="336499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761407-8B2A-A84D-93EB-BB2E8EB000C6}"/>
              </a:ext>
            </a:extLst>
          </p:cNvPr>
          <p:cNvSpPr txBox="1"/>
          <p:nvPr/>
        </p:nvSpPr>
        <p:spPr>
          <a:xfrm>
            <a:off x="1103586" y="5990897"/>
            <a:ext cx="8271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CNN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been</a:t>
            </a:r>
            <a:r>
              <a:rPr lang="zh-CN" altLang="en-US" dirty="0"/>
              <a:t> </a:t>
            </a:r>
            <a:r>
              <a:rPr lang="en-US" altLang="zh-CN" dirty="0"/>
              <a:t>shown</a:t>
            </a:r>
            <a:r>
              <a:rPr lang="zh-CN" altLang="en-US" dirty="0"/>
              <a:t> </a:t>
            </a:r>
            <a:r>
              <a:rPr lang="en-US" altLang="zh-CN" dirty="0"/>
              <a:t>helpful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computer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natural</a:t>
            </a:r>
            <a:r>
              <a:rPr lang="zh-CN" altLang="en-US" dirty="0"/>
              <a:t> </a:t>
            </a:r>
            <a:r>
              <a:rPr lang="en-US" altLang="zh-CN" dirty="0"/>
              <a:t>language</a:t>
            </a:r>
            <a:r>
              <a:rPr lang="zh-CN" altLang="en-US" dirty="0"/>
              <a:t> </a:t>
            </a:r>
            <a:r>
              <a:rPr lang="en-US" altLang="zh-CN" dirty="0"/>
              <a:t>processing</a:t>
            </a:r>
            <a:r>
              <a:rPr lang="zh-CN" altLang="en-US" dirty="0"/>
              <a:t> </a:t>
            </a:r>
            <a:r>
              <a:rPr lang="en-US" altLang="zh-CN" dirty="0"/>
              <a:t>tasks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FFC2B6-6D96-DC48-8218-4AC50102D6B7}"/>
              </a:ext>
            </a:extLst>
          </p:cNvPr>
          <p:cNvSpPr txBox="1"/>
          <p:nvPr/>
        </p:nvSpPr>
        <p:spPr>
          <a:xfrm>
            <a:off x="3831020" y="5096670"/>
            <a:ext cx="4529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LeNet-5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CV</a:t>
            </a:r>
            <a:r>
              <a:rPr lang="zh-CN" altLang="en-US" dirty="0"/>
              <a:t> </a:t>
            </a:r>
            <a:r>
              <a:rPr lang="en-US" altLang="zh-CN" dirty="0"/>
              <a:t>tasks</a:t>
            </a:r>
            <a:r>
              <a:rPr lang="zh-CN" altLang="en-US" dirty="0"/>
              <a:t> </a:t>
            </a:r>
            <a:r>
              <a:rPr lang="en-US" altLang="zh-CN" dirty="0"/>
              <a:t>(introduced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tut2)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064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D4DE8-C9DD-D145-8BB9-D519745B4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Apply</a:t>
            </a:r>
            <a:r>
              <a:rPr lang="zh-CN" altLang="en-US" dirty="0"/>
              <a:t> </a:t>
            </a:r>
            <a:r>
              <a:rPr lang="en-US" altLang="zh-CN" dirty="0"/>
              <a:t>CNN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graphs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0A39F2-B548-394B-940A-1FB939625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00" y="1695450"/>
            <a:ext cx="10388600" cy="3467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2C6932-C1D1-E543-ABC7-DAC6DCEE7639}"/>
              </a:ext>
            </a:extLst>
          </p:cNvPr>
          <p:cNvSpPr txBox="1"/>
          <p:nvPr/>
        </p:nvSpPr>
        <p:spPr>
          <a:xfrm>
            <a:off x="1345324" y="5528441"/>
            <a:ext cx="9396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images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textual</a:t>
            </a:r>
            <a:r>
              <a:rPr lang="zh-CN" altLang="en-US" dirty="0"/>
              <a:t> </a:t>
            </a:r>
            <a:r>
              <a:rPr lang="en-US" altLang="zh-CN" dirty="0"/>
              <a:t>data,</a:t>
            </a:r>
            <a:r>
              <a:rPr lang="zh-CN" altLang="en-US" dirty="0"/>
              <a:t> </a:t>
            </a:r>
            <a:r>
              <a:rPr lang="en-US" altLang="zh-CN" dirty="0"/>
              <a:t>applying</a:t>
            </a:r>
            <a:r>
              <a:rPr lang="zh-CN" altLang="en-US" dirty="0"/>
              <a:t> </a:t>
            </a:r>
            <a:r>
              <a:rPr lang="en-US" altLang="zh-CN" dirty="0"/>
              <a:t>CNN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graphs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challenging</a:t>
            </a:r>
            <a:r>
              <a:rPr lang="zh-CN" altLang="en-US" dirty="0"/>
              <a:t> </a:t>
            </a:r>
            <a:r>
              <a:rPr lang="en-US" altLang="zh-CN" dirty="0"/>
              <a:t>due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arbitrary</a:t>
            </a:r>
            <a:r>
              <a:rPr lang="zh-CN" altLang="en-US" dirty="0"/>
              <a:t> </a:t>
            </a:r>
            <a:r>
              <a:rPr lang="en-US" altLang="zh-CN" dirty="0"/>
              <a:t>structure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graphs.</a:t>
            </a:r>
            <a:r>
              <a:rPr lang="zh-CN" altLang="en-US" dirty="0"/>
              <a:t> </a:t>
            </a:r>
            <a:r>
              <a:rPr lang="en-US" altLang="zh-CN" dirty="0"/>
              <a:t>(each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/>
              <a:t>numbers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neighbors)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881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37C3B-A572-5743-AA95-DF73AABC1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Networks</a:t>
            </a:r>
            <a:r>
              <a:rPr lang="zh-CN" altLang="en-US" dirty="0"/>
              <a:t> </a:t>
            </a:r>
            <a:r>
              <a:rPr lang="en-US" altLang="zh-CN" dirty="0"/>
              <a:t>(GAT)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45D31-3C61-2541-9AC4-D9FAFEDBE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855" y="1677196"/>
            <a:ext cx="10515600" cy="1585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HK" sz="2000" dirty="0">
                <a:solidFill>
                  <a:schemeClr val="bg2">
                    <a:lumMod val="50000"/>
                  </a:schemeClr>
                </a:solidFill>
              </a:rPr>
              <a:t>P </a:t>
            </a:r>
            <a:r>
              <a:rPr lang="en-HK" sz="2000" dirty="0" err="1">
                <a:solidFill>
                  <a:schemeClr val="bg2">
                    <a:lumMod val="50000"/>
                  </a:schemeClr>
                </a:solidFill>
              </a:rPr>
              <a:t>Veličković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et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al.</a:t>
            </a:r>
            <a:r>
              <a:rPr lang="en-HK" sz="2000" dirty="0">
                <a:solidFill>
                  <a:schemeClr val="bg2">
                    <a:lumMod val="50000"/>
                  </a:schemeClr>
                </a:solidFill>
              </a:rPr>
              <a:t> - ‎2017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HK" sz="2000" dirty="0">
                <a:solidFill>
                  <a:schemeClr val="bg2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Graph Attention Networks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i="1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NIPS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</a:t>
            </a:r>
          </a:p>
          <a:p>
            <a:pPr marL="285750" indent="-285750">
              <a:buFont typeface="Arial" charset="0"/>
              <a:buChar char="•"/>
            </a:pPr>
            <a:endParaRPr lang="en-US" sz="2000" i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  <a:p>
            <a:pPr marL="285750" indent="-285750">
              <a:buFont typeface="Arial" charset="0"/>
              <a:buChar char="•"/>
            </a:pPr>
            <a:endParaRPr lang="en-US" sz="2000" i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49AA05-3648-3344-99D2-F269ABF209AD}"/>
              </a:ext>
            </a:extLst>
          </p:cNvPr>
          <p:cNvSpPr txBox="1"/>
          <p:nvPr/>
        </p:nvSpPr>
        <p:spPr>
          <a:xfrm>
            <a:off x="1460931" y="3102831"/>
            <a:ext cx="6915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 </a:t>
            </a:r>
            <a:r>
              <a:rPr lang="en-HK" b="1" dirty="0"/>
              <a:t>Fixed</a:t>
            </a:r>
            <a:r>
              <a:rPr lang="en-HK" dirty="0"/>
              <a:t> number of parameters</a:t>
            </a:r>
            <a:r>
              <a:rPr lang="zh-CN" altLang="en-US" dirty="0"/>
              <a:t> </a:t>
            </a:r>
            <a:r>
              <a:rPr lang="en-HK" dirty="0"/>
              <a:t>(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convolutional</a:t>
            </a:r>
            <a:r>
              <a:rPr lang="zh-CN" altLang="en-US" dirty="0"/>
              <a:t> </a:t>
            </a:r>
            <a:r>
              <a:rPr lang="en-US" altLang="zh-CN" dirty="0"/>
              <a:t>kernel</a:t>
            </a:r>
            <a:r>
              <a:rPr lang="en-HK" dirty="0"/>
              <a:t>)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C489AF-D8ED-6847-9BE6-F42335A311DC}"/>
              </a:ext>
            </a:extLst>
          </p:cNvPr>
          <p:cNvSpPr txBox="1"/>
          <p:nvPr/>
        </p:nvSpPr>
        <p:spPr>
          <a:xfrm>
            <a:off x="1460930" y="3978158"/>
            <a:ext cx="6915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2.</a:t>
            </a:r>
            <a:r>
              <a:rPr lang="zh-CN" altLang="en-US" b="1" dirty="0"/>
              <a:t> </a:t>
            </a:r>
            <a:r>
              <a:rPr lang="en-HK" b="1" dirty="0"/>
              <a:t>Localisation</a:t>
            </a:r>
            <a:r>
              <a:rPr lang="en-HK" dirty="0"/>
              <a:t> (acting on a </a:t>
            </a:r>
            <a:r>
              <a:rPr lang="en-HK" i="1" dirty="0"/>
              <a:t>local neighbourhood</a:t>
            </a:r>
            <a:r>
              <a:rPr lang="en-HK" dirty="0"/>
              <a:t> of a node)</a:t>
            </a:r>
          </a:p>
          <a:p>
            <a:endParaRPr lang="en-HK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E82777-0DE6-F44B-A466-33885E25B791}"/>
              </a:ext>
            </a:extLst>
          </p:cNvPr>
          <p:cNvSpPr txBox="1"/>
          <p:nvPr/>
        </p:nvSpPr>
        <p:spPr>
          <a:xfrm>
            <a:off x="1460933" y="4901488"/>
            <a:ext cx="691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3.</a:t>
            </a:r>
            <a:r>
              <a:rPr lang="zh-CN" altLang="en-US" b="1" dirty="0"/>
              <a:t> </a:t>
            </a:r>
            <a:r>
              <a:rPr lang="en-HK" dirty="0"/>
              <a:t>Ability to specify </a:t>
            </a:r>
            <a:r>
              <a:rPr lang="en-HK" b="1" dirty="0"/>
              <a:t>arbitrary importance</a:t>
            </a:r>
            <a:r>
              <a:rPr lang="en-HK" dirty="0"/>
              <a:t> to different neighbours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C17398-7615-7344-994A-8A33A5CD0508}"/>
              </a:ext>
            </a:extLst>
          </p:cNvPr>
          <p:cNvSpPr txBox="1"/>
          <p:nvPr/>
        </p:nvSpPr>
        <p:spPr>
          <a:xfrm>
            <a:off x="1208690" y="2479525"/>
            <a:ext cx="3069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Targets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challenges: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DBC178-33DD-FD4C-97E1-083DE1EC4167}"/>
              </a:ext>
            </a:extLst>
          </p:cNvPr>
          <p:cNvSpPr txBox="1"/>
          <p:nvPr/>
        </p:nvSpPr>
        <p:spPr>
          <a:xfrm>
            <a:off x="995855" y="5617401"/>
            <a:ext cx="9031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dirty="0">
                <a:solidFill>
                  <a:srgbClr val="FF0000"/>
                </a:solidFill>
              </a:rPr>
              <a:t>PS</a:t>
            </a:r>
            <a:r>
              <a:rPr lang="en-US" altLang="zh-CN" dirty="0">
                <a:solidFill>
                  <a:srgbClr val="FF0000"/>
                </a:solidFill>
              </a:rPr>
              <a:t>: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HK" dirty="0">
                <a:solidFill>
                  <a:srgbClr val="FF0000"/>
                </a:solidFill>
              </a:rPr>
              <a:t>The concept of graph attention and the derivations </a:t>
            </a:r>
            <a:r>
              <a:rPr lang="en-US" altLang="zh-CN" dirty="0">
                <a:solidFill>
                  <a:srgbClr val="FF0000"/>
                </a:solidFill>
              </a:rPr>
              <a:t>introduced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in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this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tutorial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HK" dirty="0">
                <a:solidFill>
                  <a:srgbClr val="FF0000"/>
                </a:solidFill>
              </a:rPr>
              <a:t>will not be tested in the final exam.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662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37C3B-A572-5743-AA95-DF73AABC1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Networks</a:t>
            </a:r>
            <a:r>
              <a:rPr lang="zh-CN" altLang="en-US" dirty="0"/>
              <a:t> </a:t>
            </a:r>
            <a:r>
              <a:rPr lang="en-US" altLang="zh-CN" dirty="0"/>
              <a:t>(GAT)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45D31-3C61-2541-9AC4-D9FAFEDBE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27" y="6154602"/>
            <a:ext cx="10515600" cy="1585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HK" sz="2000" dirty="0">
                <a:solidFill>
                  <a:schemeClr val="bg2">
                    <a:lumMod val="50000"/>
                  </a:schemeClr>
                </a:solidFill>
              </a:rPr>
              <a:t>P </a:t>
            </a:r>
            <a:r>
              <a:rPr lang="en-HK" sz="2000" dirty="0" err="1">
                <a:solidFill>
                  <a:schemeClr val="bg2">
                    <a:lumMod val="50000"/>
                  </a:schemeClr>
                </a:solidFill>
              </a:rPr>
              <a:t>Veličković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et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al.</a:t>
            </a:r>
            <a:r>
              <a:rPr lang="en-HK" sz="2000" dirty="0">
                <a:solidFill>
                  <a:schemeClr val="bg2">
                    <a:lumMod val="50000"/>
                  </a:schemeClr>
                </a:solidFill>
              </a:rPr>
              <a:t> - ‎2017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HK" sz="2000" dirty="0">
                <a:solidFill>
                  <a:schemeClr val="bg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Graph Attention Networks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i="1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NIPS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</a:t>
            </a:r>
          </a:p>
          <a:p>
            <a:pPr marL="285750" indent="-285750">
              <a:buFont typeface="Arial" charset="0"/>
              <a:buChar char="•"/>
            </a:pPr>
            <a:endParaRPr lang="en-US" sz="2000" i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  <a:p>
            <a:pPr marL="285750" indent="-285750">
              <a:buFont typeface="Arial" charset="0"/>
              <a:buChar char="•"/>
            </a:pPr>
            <a:endParaRPr lang="en-US" sz="2000" i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AD340D-CD84-E74E-803C-C28944475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642" y="1269224"/>
            <a:ext cx="7409793" cy="48853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ABD5292-7885-1E43-900E-5BC5BDB1F171}"/>
              </a:ext>
            </a:extLst>
          </p:cNvPr>
          <p:cNvSpPr txBox="1"/>
          <p:nvPr/>
        </p:nvSpPr>
        <p:spPr>
          <a:xfrm>
            <a:off x="6096000" y="5336164"/>
            <a:ext cx="6915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1.</a:t>
            </a:r>
            <a:r>
              <a:rPr lang="zh-CN" altLang="en-US" b="1" dirty="0"/>
              <a:t> </a:t>
            </a:r>
            <a:r>
              <a:rPr lang="en-HK" b="1" dirty="0"/>
              <a:t>Fixed</a:t>
            </a:r>
            <a:r>
              <a:rPr lang="en-HK" dirty="0"/>
              <a:t> number of parameters</a:t>
            </a:r>
            <a:r>
              <a:rPr lang="zh-CN" altLang="en-US" dirty="0"/>
              <a:t> </a:t>
            </a:r>
            <a:r>
              <a:rPr lang="en-HK" dirty="0"/>
              <a:t>(</a:t>
            </a:r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convolutional</a:t>
            </a:r>
            <a:r>
              <a:rPr lang="zh-CN" altLang="en-US" dirty="0"/>
              <a:t> </a:t>
            </a:r>
            <a:r>
              <a:rPr lang="en-US" altLang="zh-CN" dirty="0"/>
              <a:t>kernel</a:t>
            </a:r>
            <a:r>
              <a:rPr lang="en-HK" dirty="0"/>
              <a:t>)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979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37C3B-A572-5743-AA95-DF73AABC1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Graph</a:t>
            </a:r>
            <a:r>
              <a:rPr lang="zh-CN" altLang="en-US" dirty="0"/>
              <a:t> </a:t>
            </a:r>
            <a:r>
              <a:rPr lang="en-US" altLang="zh-CN" dirty="0"/>
              <a:t>Attention</a:t>
            </a:r>
            <a:r>
              <a:rPr lang="zh-CN" altLang="en-US" dirty="0"/>
              <a:t> </a:t>
            </a:r>
            <a:r>
              <a:rPr lang="en-US" altLang="zh-CN" dirty="0"/>
              <a:t>Networks</a:t>
            </a:r>
            <a:r>
              <a:rPr lang="zh-CN" altLang="en-US" dirty="0"/>
              <a:t> </a:t>
            </a:r>
            <a:r>
              <a:rPr lang="en-US" altLang="zh-CN" dirty="0"/>
              <a:t>(GAT)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45D31-3C61-2541-9AC4-D9FAFEDBE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627" y="6154602"/>
            <a:ext cx="10515600" cy="1585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HK" sz="2000" dirty="0">
                <a:solidFill>
                  <a:schemeClr val="bg2">
                    <a:lumMod val="50000"/>
                  </a:schemeClr>
                </a:solidFill>
              </a:rPr>
              <a:t>P </a:t>
            </a:r>
            <a:r>
              <a:rPr lang="en-HK" sz="2000" dirty="0" err="1">
                <a:solidFill>
                  <a:schemeClr val="bg2">
                    <a:lumMod val="50000"/>
                  </a:schemeClr>
                </a:solidFill>
              </a:rPr>
              <a:t>Veličković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et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al.</a:t>
            </a:r>
            <a:r>
              <a:rPr lang="en-HK" sz="2000" dirty="0">
                <a:solidFill>
                  <a:schemeClr val="bg2">
                    <a:lumMod val="50000"/>
                  </a:schemeClr>
                </a:solidFill>
              </a:rPr>
              <a:t> - ‎2017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 </a:t>
            </a:r>
            <a:r>
              <a:rPr lang="en-HK" sz="2000" dirty="0">
                <a:solidFill>
                  <a:schemeClr val="bg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Graph Attention Networks</a:t>
            </a:r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2000" i="1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NIPS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  <a:sym typeface="Open Sans"/>
              </a:rPr>
              <a:t>.</a:t>
            </a:r>
          </a:p>
          <a:p>
            <a:pPr marL="285750" indent="-285750">
              <a:buFont typeface="Arial" charset="0"/>
              <a:buChar char="•"/>
            </a:pPr>
            <a:endParaRPr lang="en-US" sz="2000" i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  <a:p>
            <a:pPr marL="285750" indent="-285750">
              <a:buFont typeface="Arial" charset="0"/>
              <a:buChar char="•"/>
            </a:pPr>
            <a:endParaRPr lang="en-US" sz="2000" i="1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Helvetica Neue Light" charset="0"/>
              <a:ea typeface="Helvetica Neue Light" charset="0"/>
              <a:cs typeface="Helvetica Neue Light" charset="0"/>
              <a:sym typeface="Open San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AD340D-CD84-E74E-803C-C28944475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642" y="1269224"/>
            <a:ext cx="7409793" cy="48853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5D1318-9A9E-D648-BCCF-9A2606EDB0E8}"/>
              </a:ext>
            </a:extLst>
          </p:cNvPr>
          <p:cNvSpPr txBox="1"/>
          <p:nvPr/>
        </p:nvSpPr>
        <p:spPr>
          <a:xfrm>
            <a:off x="6337738" y="1587062"/>
            <a:ext cx="1408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Center</a:t>
            </a:r>
            <a:r>
              <a:rPr lang="zh-CN" altLang="en-US" dirty="0"/>
              <a:t> </a:t>
            </a:r>
            <a:r>
              <a:rPr lang="en-US" altLang="zh-CN" dirty="0"/>
              <a:t>Node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1484C69-1E26-7442-AD24-BDA17771E1F3}"/>
              </a:ext>
            </a:extLst>
          </p:cNvPr>
          <p:cNvCxnSpPr/>
          <p:nvPr/>
        </p:nvCxnSpPr>
        <p:spPr>
          <a:xfrm flipH="1">
            <a:off x="5791200" y="1956394"/>
            <a:ext cx="546538" cy="376903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3833502-5985-9C48-9F40-CD51BFF205D4}"/>
              </a:ext>
            </a:extLst>
          </p:cNvPr>
          <p:cNvSpPr txBox="1"/>
          <p:nvPr/>
        </p:nvSpPr>
        <p:spPr>
          <a:xfrm>
            <a:off x="6127531" y="5231272"/>
            <a:ext cx="6915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2.</a:t>
            </a:r>
            <a:r>
              <a:rPr lang="zh-CN" altLang="en-US" b="1" dirty="0"/>
              <a:t> </a:t>
            </a:r>
            <a:r>
              <a:rPr lang="en-HK" b="1" dirty="0"/>
              <a:t>Localisation</a:t>
            </a:r>
            <a:r>
              <a:rPr lang="en-HK" dirty="0"/>
              <a:t> (acting on a </a:t>
            </a:r>
            <a:r>
              <a:rPr lang="en-HK" i="1" dirty="0"/>
              <a:t>local neighbourhood</a:t>
            </a:r>
            <a:r>
              <a:rPr lang="en-HK" dirty="0"/>
              <a:t> of a node)</a:t>
            </a:r>
          </a:p>
          <a:p>
            <a:endParaRPr lang="en-HK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013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3651</TotalTime>
  <Words>865</Words>
  <Application>Microsoft Macintosh PowerPoint</Application>
  <PresentationFormat>Widescreen</PresentationFormat>
  <Paragraphs>99</Paragraphs>
  <Slides>20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等线</vt:lpstr>
      <vt:lpstr>等线 Light</vt:lpstr>
      <vt:lpstr>Open Sans</vt:lpstr>
      <vt:lpstr>Arial</vt:lpstr>
      <vt:lpstr>Calibri</vt:lpstr>
      <vt:lpstr>Calibri Light</vt:lpstr>
      <vt:lpstr>Helvetica Neue Light</vt:lpstr>
      <vt:lpstr>Office Theme</vt:lpstr>
      <vt:lpstr>Network Embedding (Graph Attention Network)</vt:lpstr>
      <vt:lpstr>Network Embedding</vt:lpstr>
      <vt:lpstr>Approaches</vt:lpstr>
      <vt:lpstr>Review-CNN</vt:lpstr>
      <vt:lpstr>Review-CNN</vt:lpstr>
      <vt:lpstr>Apply CNN to graphs</vt:lpstr>
      <vt:lpstr>Graph Attention Networks (GAT)</vt:lpstr>
      <vt:lpstr>Graph Attention Networks (GAT)</vt:lpstr>
      <vt:lpstr>Graph Attention Networks (GAT)</vt:lpstr>
      <vt:lpstr>Graph Attention Networks (GAT)</vt:lpstr>
      <vt:lpstr>In this Tutorial</vt:lpstr>
      <vt:lpstr>Node classification</vt:lpstr>
      <vt:lpstr>Convert initial embedding to a new embedding space </vt:lpstr>
      <vt:lpstr>Attention module</vt:lpstr>
      <vt:lpstr>Attention module</vt:lpstr>
      <vt:lpstr>After that</vt:lpstr>
      <vt:lpstr>After that</vt:lpstr>
      <vt:lpstr>Some suggestions</vt:lpstr>
      <vt:lpstr>Project 2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Embedding (Deepwalk/Node2Vec)</dc:title>
  <dc:creator>Microsoft Office User</dc:creator>
  <cp:lastModifiedBy>Microsoft Office User</cp:lastModifiedBy>
  <cp:revision>32</cp:revision>
  <dcterms:created xsi:type="dcterms:W3CDTF">2019-03-17T02:33:58Z</dcterms:created>
  <dcterms:modified xsi:type="dcterms:W3CDTF">2019-03-28T06:21:49Z</dcterms:modified>
</cp:coreProperties>
</file>

<file path=docProps/thumbnail.jpeg>
</file>